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ahyp="http://schemas.microsoft.com/office/drawing/2018/hyperlinkcolor" xmlns:go="http://customooxmlschemas.google.com/"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3" r:id="rId2"/>
  </p:sldMasterIdLst>
  <p:notesMasterIdLst>
    <p:notesMasterId r:id="rId3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97" r:id="rId12"/>
    <p:sldId id="267" r:id="rId13"/>
    <p:sldId id="268" r:id="rId14"/>
    <p:sldId id="269" r:id="rId15"/>
    <p:sldId id="270" r:id="rId16"/>
    <p:sldId id="298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9" r:id="rId27"/>
    <p:sldId id="281" r:id="rId28"/>
    <p:sldId id="300" r:id="rId29"/>
    <p:sldId id="301" r:id="rId30"/>
    <p:sldId id="284" r:id="rId31"/>
    <p:sldId id="287" r:id="rId32"/>
    <p:sldId id="288" r:id="rId33"/>
    <p:sldId id="290" r:id="rId34"/>
    <p:sldId id="292" r:id="rId35"/>
    <p:sldId id="299" r:id="rId36"/>
    <p:sldId id="302" r:id="R82d719614f004746"/>
    <p:sldId id="296" r:id="rId37"/>
  </p:sldIdLst>
  <p:sldSz cx="12192000" cy="6858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Montserrat" pitchFamily="2" charset="0"/>
      <p:regular r:id="rId43"/>
      <p:bold r:id="rId44"/>
      <p:italic r:id="rId45"/>
      <p:boldItalic r:id="rId46"/>
    </p:embeddedFont>
    <p:embeddedFont>
      <p:font typeface="Playfair Display Black" pitchFamily="2" charset="0"/>
      <p:bold r:id="rId47"/>
      <p:italic r:id="rId48"/>
      <p:boldItalic r:id="rId49"/>
    </p:embeddedFont>
    <p:embeddedFont>
      <p:font typeface="Playfair Display Medium" pitchFamily="2" charset="0"/>
      <p:regular r:id="rId50"/>
      <p: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i5fUftBPlD6duKTo/ra6J8ZbV1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62051"/>
  </p:normalViewPr>
  <p:slideViewPr>
    <p:cSldViewPr snapToGrid="0">
      <p:cViewPr varScale="1">
        <p:scale>
          <a:sx n="78" d="100"/>
          <a:sy n="78" d="100"/>
        </p:scale>
        <p:origin x="1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1.xml" Id="rId13" /><Relationship Type="http://schemas.openxmlformats.org/officeDocument/2006/relationships/slide" Target="slides/slide16.xml" Id="rId18" /><Relationship Type="http://schemas.openxmlformats.org/officeDocument/2006/relationships/slide" Target="slides/slide24.xml" Id="rId26" /><Relationship Type="http://schemas.openxmlformats.org/officeDocument/2006/relationships/font" Target="fonts/font1.fntdata" Id="rId39" /><Relationship Type="http://schemas.openxmlformats.org/officeDocument/2006/relationships/slide" Target="slides/slide19.xml" Id="rId21" /><Relationship Type="http://schemas.openxmlformats.org/officeDocument/2006/relationships/slide" Target="slides/slide32.xml" Id="rId34" /><Relationship Type="http://schemas.openxmlformats.org/officeDocument/2006/relationships/font" Target="fonts/font4.fntdata" Id="rId42" /><Relationship Type="http://schemas.openxmlformats.org/officeDocument/2006/relationships/font" Target="fonts/font9.fntdata" Id="rId47" /><Relationship Type="http://schemas.openxmlformats.org/officeDocument/2006/relationships/font" Target="fonts/font12.fntdata" Id="rId50" /><Relationship Type="http://schemas.openxmlformats.org/officeDocument/2006/relationships/viewProps" Target="viewProps.xml" Id="rId55" /><Relationship Type="http://schemas.openxmlformats.org/officeDocument/2006/relationships/slide" Target="slides/slide5.xml" Id="rId7" /><Relationship Type="http://schemas.openxmlformats.org/officeDocument/2006/relationships/slideMaster" Target="slideMasters/slideMaster2.xml" Id="rId2" /><Relationship Type="http://schemas.openxmlformats.org/officeDocument/2006/relationships/slide" Target="slides/slide14.xml" Id="rId16" /><Relationship Type="http://schemas.openxmlformats.org/officeDocument/2006/relationships/slide" Target="slides/slide27.xml" Id="rId29" /><Relationship Type="http://schemas.openxmlformats.org/officeDocument/2006/relationships/slide" Target="slides/slide9.xml" Id="rId11" /><Relationship Type="http://schemas.openxmlformats.org/officeDocument/2006/relationships/slide" Target="slides/slide22.xml" Id="rId24" /><Relationship Type="http://schemas.openxmlformats.org/officeDocument/2006/relationships/slide" Target="slides/slide30.xml" Id="rId32" /><Relationship Type="http://schemas.openxmlformats.org/officeDocument/2006/relationships/slide" Target="slides/slide35.xml" Id="rId37" /><Relationship Type="http://schemas.openxmlformats.org/officeDocument/2006/relationships/font" Target="fonts/font2.fntdata" Id="rId40" /><Relationship Type="http://schemas.openxmlformats.org/officeDocument/2006/relationships/font" Target="fonts/font7.fntdata" Id="rId45" /><Relationship Type="http://customschemas.google.com/relationships/presentationmetadata" Target="metadata" Id="rId53" /><Relationship Type="http://schemas.openxmlformats.org/officeDocument/2006/relationships/slide" Target="slides/slide3.xml" Id="rId5" /><Relationship Type="http://schemas.openxmlformats.org/officeDocument/2006/relationships/slide" Target="slides/slide8.xml" Id="rId10" /><Relationship Type="http://schemas.openxmlformats.org/officeDocument/2006/relationships/slide" Target="slides/slide17.xml" Id="rId19" /><Relationship Type="http://schemas.openxmlformats.org/officeDocument/2006/relationships/slide" Target="slides/slide29.xml" Id="rId31" /><Relationship Type="http://schemas.openxmlformats.org/officeDocument/2006/relationships/font" Target="fonts/font6.fntdata" Id="rId44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slide" Target="slides/slide12.xml" Id="rId14" /><Relationship Type="http://schemas.openxmlformats.org/officeDocument/2006/relationships/slide" Target="slides/slide20.xml" Id="rId22" /><Relationship Type="http://schemas.openxmlformats.org/officeDocument/2006/relationships/slide" Target="slides/slide25.xml" Id="rId27" /><Relationship Type="http://schemas.openxmlformats.org/officeDocument/2006/relationships/slide" Target="slides/slide28.xml" Id="rId30" /><Relationship Type="http://schemas.openxmlformats.org/officeDocument/2006/relationships/slide" Target="slides/slide33.xml" Id="rId35" /><Relationship Type="http://schemas.openxmlformats.org/officeDocument/2006/relationships/font" Target="fonts/font5.fntdata" Id="rId43" /><Relationship Type="http://schemas.openxmlformats.org/officeDocument/2006/relationships/font" Target="fonts/font10.fntdata" Id="rId48" /><Relationship Type="http://schemas.openxmlformats.org/officeDocument/2006/relationships/theme" Target="theme/theme1.xml" Id="rId56" /><Relationship Type="http://schemas.openxmlformats.org/officeDocument/2006/relationships/slide" Target="slides/slide6.xml" Id="rId8" /><Relationship Type="http://schemas.openxmlformats.org/officeDocument/2006/relationships/font" Target="fonts/font13.fntdata" Id="rId51" /><Relationship Type="http://schemas.openxmlformats.org/officeDocument/2006/relationships/slide" Target="slides/slide1.xml" Id="rId3" /><Relationship Type="http://schemas.openxmlformats.org/officeDocument/2006/relationships/slide" Target="slides/slide10.xml" Id="rId12" /><Relationship Type="http://schemas.openxmlformats.org/officeDocument/2006/relationships/slide" Target="slides/slide15.xml" Id="rId17" /><Relationship Type="http://schemas.openxmlformats.org/officeDocument/2006/relationships/slide" Target="slides/slide23.xml" Id="rId25" /><Relationship Type="http://schemas.openxmlformats.org/officeDocument/2006/relationships/slide" Target="slides/slide31.xml" Id="rId33" /><Relationship Type="http://schemas.openxmlformats.org/officeDocument/2006/relationships/notesMaster" Target="notesMasters/notesMaster1.xml" Id="rId38" /><Relationship Type="http://schemas.openxmlformats.org/officeDocument/2006/relationships/font" Target="fonts/font8.fntdata" Id="rId46" /><Relationship Type="http://schemas.openxmlformats.org/officeDocument/2006/relationships/slide" Target="slides/slide18.xml" Id="rId20" /><Relationship Type="http://schemas.openxmlformats.org/officeDocument/2006/relationships/font" Target="fonts/font3.fntdata" Id="rId41" /><Relationship Type="http://schemas.openxmlformats.org/officeDocument/2006/relationships/presProps" Target="presProps.xml" Id="rId54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13.xml" Id="rId15" /><Relationship Type="http://schemas.openxmlformats.org/officeDocument/2006/relationships/slide" Target="slides/slide21.xml" Id="rId23" /><Relationship Type="http://schemas.openxmlformats.org/officeDocument/2006/relationships/slide" Target="slides/slide26.xml" Id="rId28" /><Relationship Type="http://schemas.openxmlformats.org/officeDocument/2006/relationships/slide" Target="slides/slide34.xml" Id="rId36" /><Relationship Type="http://schemas.openxmlformats.org/officeDocument/2006/relationships/font" Target="fonts/font11.fntdata" Id="rId49" /><Relationship Type="http://schemas.openxmlformats.org/officeDocument/2006/relationships/tableStyles" Target="tableStyles.xml" Id="rId57" /><Relationship Type="http://schemas.openxmlformats.org/officeDocument/2006/relationships/slide" Target="/ppt/slides/slide36.xml" Id="R82d719614f00474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ec997c6e3934eae" /><Relationship Type="http://schemas.openxmlformats.org/officeDocument/2006/relationships/notesMaster" Target="/ppt/notesMasters/notesMaster1.xml" Id="Rd13f5262b108400d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66813" y="0"/>
            <a:ext cx="5334001" cy="3000375"/>
          </a:xfr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66813" y="0"/>
            <a:ext cx="5334001" cy="3000375"/>
          </a:xfr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  <a:p>
            <a:endParaRPr lang="en-US" dirty="0"/>
          </a:p>
          <a:p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  <a:r>
              <a:rPr lang="en-US" dirty="0" err="1"/>
              <a:t/>
            </a:r>
            <a:r>
              <a:rPr lang="en-US" dirty="0"/>
              <a:t/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66813" y="0"/>
            <a:ext cx="5334001" cy="3000375"/>
          </a:xfrm>
        </p:spPr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  <a:p>
            <a:endParaRPr lang="en-US"/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/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 1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title"/>
          </p:nvPr>
        </p:nvSpPr>
        <p:spPr>
          <a:xfrm>
            <a:off x="218250" y="47440"/>
            <a:ext cx="77571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Calibri"/>
              <a:buNone/>
              <a:defRPr sz="45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1095750" y="1525500"/>
            <a:ext cx="7886700" cy="3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>
                <a:solidFill>
                  <a:schemeClr val="dk2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24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2">
  <p:cSld name="TITLE_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25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3">
  <p:cSld name="TITLE_3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26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4">
  <p:cSld name="TITLE_4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27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5">
  <p:cSld name="TITLE_5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28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 1">
  <p:cSld name="TITLE_ONLY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6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31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7">
  <p:cSld name="TITLE_7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32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8">
  <p:cSld name="TITLE_8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33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9">
  <p:cSld name="TITLE_9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34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2">
  <p:cSld name="SECTION_HEADER_2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8c2ba7ef3_0_2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8c2ba7ef3_0_26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7" name="Google Shape;107;g3f8c2ba7ef3_0_26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8" name="Google Shape;108;g3f8c2ba7ef3_0_2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 1" type="obj">
  <p:cSld name="OBJEC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8c2ba7ef3_0_265"/>
          <p:cNvSpPr txBox="1">
            <a:spLocks noGrp="1"/>
          </p:cNvSpPr>
          <p:nvPr>
            <p:ph type="title"/>
          </p:nvPr>
        </p:nvSpPr>
        <p:spPr>
          <a:xfrm>
            <a:off x="218250" y="47440"/>
            <a:ext cx="77571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Calibri"/>
              <a:buNone/>
              <a:defRPr sz="45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3f8c2ba7ef3_0_265"/>
          <p:cNvSpPr txBox="1">
            <a:spLocks noGrp="1"/>
          </p:cNvSpPr>
          <p:nvPr>
            <p:ph type="body" idx="1"/>
          </p:nvPr>
        </p:nvSpPr>
        <p:spPr>
          <a:xfrm>
            <a:off x="1095750" y="1525500"/>
            <a:ext cx="7886700" cy="3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100"/>
              <a:buChar char="●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>
                <a:solidFill>
                  <a:schemeClr val="dk2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8c2ba7ef3_0_26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4" name="Google Shape;114;g3f8c2ba7ef3_0_2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8c2ba7ef3_0_2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3f8c2ba7ef3_0_27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8" name="Google Shape;118;g3f8c2ba7ef3_0_2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8c2ba7ef3_0_2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g3f8c2ba7ef3_0_27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2" name="Google Shape;122;g3f8c2ba7ef3_0_275"/>
          <p:cNvSpPr txBox="1"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3" name="Google Shape;123;g3f8c2ba7ef3_0_2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8c2ba7ef3_0_2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3f8c2ba7ef3_0_2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8c2ba7ef3_0_28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9" name="Google Shape;129;g3f8c2ba7ef3_0_28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0" name="Google Shape;130;g3f8c2ba7ef3_0_2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8c2ba7ef3_0_28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3" name="Google Shape;133;g3f8c2ba7ef3_0_28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8c2ba7ef3_0_29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3f8c2ba7ef3_0_29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7" name="Google Shape;137;g3f8c2ba7ef3_0_29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8" name="Google Shape;138;g3f8c2ba7ef3_0_29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g3f8c2ba7ef3_0_2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8c2ba7ef3_0_29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42" name="Google Shape;142;g3f8c2ba7ef3_0_29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8c2ba7ef3_0_29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5" name="Google Shape;145;g3f8c2ba7ef3_0_29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6" name="Google Shape;146;g3f8c2ba7ef3_0_2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TITLE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8c2ba7ef3_0_30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9" name="Google Shape;149;g3f8c2ba7ef3_0_303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2">
  <p:cSld name="TITLE_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8c2ba7ef3_0_3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g3f8c2ba7ef3_0_307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3">
  <p:cSld name="TITLE_3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8c2ba7ef3_0_3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g3f8c2ba7ef3_0_311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4">
  <p:cSld name="TITLE_4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8c2ba7ef3_0_3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g3f8c2ba7ef3_0_315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5">
  <p:cSld name="TITLE_5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8c2ba7ef3_0_3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5" name="Google Shape;165;g3f8c2ba7ef3_0_319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1">
  <p:cSld name="SECTION_HEADER_1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8c2ba7ef3_0_3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 1">
  <p:cSld name="TITLE_ONLY_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8c2ba7ef3_0_3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6">
  <p:cSld name="TITLE_6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8c2ba7ef3_0_3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" name="Google Shape;173;g3f8c2ba7ef3_0_327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7">
  <p:cSld name="TITLE_7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8c2ba7ef3_0_3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" name="Google Shape;177;g3f8c2ba7ef3_0_331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8">
  <p:cSld name="TITLE_8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8c2ba7ef3_0_3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1" name="Google Shape;181;g3f8c2ba7ef3_0_335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9">
  <p:cSld name="TITLE_9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8c2ba7ef3_0_3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g3f8c2ba7ef3_0_339"/>
          <p:cNvSpPr/>
          <p:nvPr/>
        </p:nvSpPr>
        <p:spPr>
          <a:xfrm>
            <a:off x="6240702" y="-10093"/>
            <a:ext cx="2914200" cy="518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2">
  <p:cSld name="SECTION_HEADER_2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8c2ba7ef3_0_3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8c2ba7ef3_0_2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g3f8c2ba7ef3_0_2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g3f8c2ba7ef3_0_2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4.jp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26.jp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36.jp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rabbithole.atma-dev.ru/card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e1a23eab8a4093" /><Relationship Type="http://schemas.openxmlformats.org/officeDocument/2006/relationships/image" Target="/ppt/media/image3.png" Id="Rbfcf131c659a4661" /><Relationship Type="http://schemas.openxmlformats.org/officeDocument/2006/relationships/notesSlide" Target="/ppt/notesSlides/notesSlide36.xml" Id="R395f2ed739f64026" /><Relationship Type="http://schemas.openxmlformats.org/officeDocument/2006/relationships/image" Target="/ppt/media/image40.jpg" Id="R476bdc2d684f4000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5200" b="1">
                <a:solidFill>
                  <a:srgbClr val="F2D187"/>
                </a:solidFill>
                <a:latin typeface="Playfair Display Black"/>
                <a:ea typeface="Playfair Display Black"/>
              </a:rPr>
              <a:t>Время догонять</a:t>
            </a:r>
          </a:p>
          <a:p>
            <a:pPr algn="l">
              <a:spcAft>
                <a:spcPts val="900"/>
              </a:spcAft>
            </a:pPr>
            <a:r>
              <a:rPr lang="ru-RU" sz="5200" b="1">
                <a:solidFill>
                  <a:srgbClr val="F2D187"/>
                </a:solidFill>
                <a:latin typeface="Playfair Display Black"/>
                <a:ea typeface="Playfair Display Black"/>
              </a:rPr>
              <a:t>Белого Кролика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800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Что ИИ уже умеет для ведущих и авторов игр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720000" y="3250000"/>
            <a:ext cx="50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000">
                <a:solidFill>
                  <a:srgbClr val="FFFFFF"/>
                </a:solidFill>
                <a:latin typeface="Montserrat"/>
                <a:ea typeface="Montserrat"/>
              </a:rPr>
              <a:t>Дмитрий Медведев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Белый Кролик уже</a:t>
            </a:r>
          </a:p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пробежал мимо?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520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Поднимите руку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dmitry"/>
          <p:cNvPicPr/>
          <p:nvPr/>
        </p:nvPicPr>
        <p:blipFill>
          <a:blip r:embed="rId4"/>
          <a:stretch>
            <a:fillRect/>
          </a:stretch>
        </p:blipFill>
        <p:spPr>
          <a:xfrm>
            <a:off x="6430000" y="1100000"/>
            <a:ext cx="2400000" cy="3770000"/>
          </a:xfrm>
          <a:prstGeom prst="rect">
            <a:avLst/>
          </a:prstGeom>
        </p:spPr>
      </p:pic>
      <p:sp>
        <p:nvSpPr>
          <p:cNvPr id="40" name="Text 40"/>
          <p:cNvSpPr txBox="1"/>
          <p:nvPr/>
        </p:nvSpPr>
        <p:spPr>
          <a:xfrm>
            <a:off x="6250000" y="4950000"/>
            <a:ext cx="2760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spcAft>
                <a:spcPts val="900"/>
              </a:spcAft>
            </a:pPr>
            <a:r>
              <a:rPr lang="ru-RU" sz="2000" b="1">
                <a:solidFill>
                  <a:srgbClr val="F2D187"/>
                </a:solidFill>
                <a:latin typeface="Playfair Display Black"/>
                <a:ea typeface="Playfair Display Black"/>
              </a:rPr>
              <a:t>Дмитрий Медведев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6250000" y="5480000"/>
            <a:ext cx="2760000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spcAft>
                <a:spcPts val="900"/>
              </a:spcAft>
            </a:pPr>
            <a:r>
              <a:rPr lang="ru-RU" sz="1600">
                <a:solidFill>
                  <a:srgbClr val="FFFFFF"/>
                </a:solidFill>
                <a:latin typeface="Montserrat"/>
                <a:ea typeface="Montserrat"/>
              </a:rPr>
              <a:t>технарь, с ИИ с 2016 года</a:t>
            </a:r>
          </a:p>
        </p:txBody>
      </p:sp>
      <p:pic>
        <p:nvPicPr>
          <p:cNvPr id="4" name="maxim"/>
          <p:cNvPicPr/>
          <p:nvPr/>
        </p:nvPicPr>
        <p:blipFill>
          <a:blip r:embed="rId5"/>
          <a:stretch>
            <a:fillRect/>
          </a:stretch>
        </p:blipFill>
        <p:spPr>
          <a:xfrm>
            <a:off x="9380000" y="1100000"/>
            <a:ext cx="2400000" cy="3770000"/>
          </a:xfrm>
          <a:prstGeom prst="rect">
            <a:avLst/>
          </a:prstGeom>
        </p:spPr>
      </p:pic>
      <p:sp>
        <p:nvSpPr>
          <p:cNvPr id="42" name="Text 42"/>
          <p:cNvSpPr txBox="1"/>
          <p:nvPr/>
        </p:nvSpPr>
        <p:spPr>
          <a:xfrm>
            <a:off x="9200000" y="4950000"/>
            <a:ext cx="2760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spcAft>
                <a:spcPts val="900"/>
              </a:spcAft>
            </a:pPr>
            <a:r>
              <a:rPr lang="ru-RU" sz="2000" b="1">
                <a:solidFill>
                  <a:srgbClr val="F2D187"/>
                </a:solidFill>
                <a:latin typeface="Playfair Display Black"/>
                <a:ea typeface="Playfair Display Black"/>
              </a:rPr>
              <a:t>Максим Кибрик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9200000" y="5480000"/>
            <a:ext cx="2760000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spcAft>
                <a:spcPts val="900"/>
              </a:spcAft>
            </a:pPr>
            <a:r>
              <a:rPr lang="ru-RU" sz="1600">
                <a:solidFill>
                  <a:srgbClr val="FFFFFF"/>
                </a:solidFill>
                <a:latin typeface="Montserrat"/>
                <a:ea typeface="Montserrat"/>
              </a:rPr>
              <a:t>игропрактик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50000" y="520000"/>
            <a:ext cx="52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Кто я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500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Вместе сделали Гамлер</a:t>
            </a:r>
          </a:p>
        </p:txBody>
      </p:sp>
      <p:pic>
        <p:nvPicPr>
          <p:cNvPr id="90" name="Gamler logo"/>
          <p:cNvPicPr/>
          <p:nvPr/>
        </p:nvPicPr>
        <p:blipFill>
          <a:blip r:embed="rId6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Три реакции на ИИ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520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Пользуюсь, удобно</a:t>
            </a:r>
          </a:p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Руки пока не дошли</a:t>
            </a:r>
          </a:p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Зачем он лично мне?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sc-05.png"/>
          <p:cNvPicPr/>
          <p:nvPr/>
        </p:nvPicPr>
        <p:blipFill>
          <a:blip r:embed="rId3"/>
          <a:srcRect t="2000" b="136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Эксперимент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520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Я никогда не придумывал и не проводил игр</a:t>
            </a:r>
          </a:p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Один вечер вместе с ИИ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ont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board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pen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Вопросы без контекста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520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Что вы откладываете и какой потенциал за этим стоит?</a:t>
            </a:r>
          </a:p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Что удерживает вас в зоне комфорта?</a:t>
            </a:r>
          </a:p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Какая маленькая привычка поможет вам начать действовать?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22" name="Backgro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  <p:sp>
        <p:nvSpPr>
          <p:cNvPr id="100023" name="Title"/>
          <p:cNvSpPr txBox="1"/>
          <p:nvPr/>
        </p:nvSpPr>
        <p:spPr>
          <a:xfrm>
            <a:off x="650000" y="520000"/>
            <a:ext cx="8200000" cy="11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Вторая попытка</a:t>
            </a:r>
          </a:p>
        </p:txBody>
      </p:sp>
      <p:sp>
        <p:nvSpPr>
          <p:cNvPr id="100024" name="Body"/>
          <p:cNvSpPr txBox="1"/>
          <p:nvPr/>
        </p:nvSpPr>
        <p:spPr>
          <a:xfrm>
            <a:off x="720000" y="2550000"/>
            <a:ext cx="6800000" cy="30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2400">
                <a:solidFill>
                  <a:srgbClr val="FFFFFF"/>
                </a:solidFill>
                <a:latin typeface="Montserrat"/>
                <a:ea typeface="Montserrat"/>
              </a:rPr>
              <a:t>Вспомните последний раз, когда вы почти решились. Что тогда произошло?</a:t>
            </a:r>
          </a:p>
          <a:p>
            <a:r>
              <a:rPr lang="en-US" sz="2400">
                <a:solidFill>
                  <a:srgbClr val="FFFFFF"/>
                </a:solidFill>
                <a:latin typeface="Montserrat"/>
                <a:ea typeface="Montserrat"/>
              </a:rPr>
              <a:t>Вспомните, как другой человек помог вам отложить решение. Что он сказал?</a:t>
            </a:r>
          </a:p>
        </p:txBody>
      </p:sp>
      <p:pic>
        <p:nvPicPr>
          <p:cNvPr id="100025" name="Gamler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100026" name="TextBox 3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Ещё для Норы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5200000" cy="3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200">
                <a:solidFill>
                  <a:srgbClr val="FFFFFF"/>
                </a:solidFill>
                <a:latin typeface="Montserrat"/>
                <a:ea typeface="Montserrat"/>
              </a:rPr>
              <a:t>Когда решение было уже на языке, но вы его не произнесли?</a:t>
            </a:r>
          </a:p>
          <a:p>
            <a:pPr algn="l">
              <a:spcAft>
                <a:spcPts val="900"/>
              </a:spcAft>
            </a:pPr>
            <a:r>
              <a:rPr lang="ru-RU" sz="2200">
                <a:solidFill>
                  <a:srgbClr val="FFFFFF"/>
                </a:solidFill>
                <a:latin typeface="Montserrat"/>
                <a:ea typeface="Montserrat"/>
              </a:rPr>
              <a:t>С кем вы последний раз говорили об этом решении?</a:t>
            </a:r>
          </a:p>
          <a:p>
            <a:pPr algn="l">
              <a:spcAft>
                <a:spcPts val="900"/>
              </a:spcAft>
            </a:pPr>
            <a:r>
              <a:rPr lang="ru-RU" sz="2200" strike="sngStrike">
                <a:solidFill>
                  <a:srgbClr val="9A9A9A"/>
                </a:solidFill>
                <a:latin typeface="Montserrat"/>
                <a:ea typeface="Montserrat"/>
              </a:rPr>
              <a:t>Кому вы уже пообещали это решение?  Эту я бы не взял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0B1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Text 20"/>
          <p:cNvSpPr txBox="1"/>
          <p:nvPr/>
        </p:nvSpPr>
        <p:spPr>
          <a:xfrm>
            <a:off x="650000" y="520000"/>
            <a:ext cx="85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3200" b="1">
                <a:solidFill>
                  <a:srgbClr val="F2D187"/>
                </a:solidFill>
                <a:latin typeface="Playfair Display Black"/>
                <a:ea typeface="Playfair Display Black"/>
              </a:rPr>
              <a:t>Без VPN и зарубежных карт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900000" y="1900000"/>
            <a:ext cx="4800000" cy="9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6600" b="1">
                <a:solidFill>
                  <a:srgbClr val="F2D187"/>
                </a:solidFill>
                <a:latin typeface="Playfair Display Black"/>
                <a:ea typeface="Playfair Display Black"/>
              </a:rPr>
              <a:t>Алиса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900000" y="3050000"/>
            <a:ext cx="480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800">
                <a:solidFill>
                  <a:srgbClr val="B7B7B7"/>
                </a:solidFill>
                <a:latin typeface="Montserrat"/>
                <a:ea typeface="Montserrat"/>
              </a:rPr>
              <a:t>Яндекс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x="6500000" y="1900000"/>
            <a:ext cx="4800000" cy="9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6600" b="1">
                <a:solidFill>
                  <a:srgbClr val="F2D187"/>
                </a:solidFill>
                <a:latin typeface="Playfair Display Black"/>
                <a:ea typeface="Playfair Display Black"/>
              </a:rPr>
              <a:t>GigaChat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6500000" y="3050000"/>
            <a:ext cx="480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800">
                <a:solidFill>
                  <a:srgbClr val="B7B7B7"/>
                </a:solidFill>
                <a:latin typeface="Montserrat"/>
                <a:ea typeface="Montserrat"/>
              </a:rPr>
              <a:t>Сбер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x="900000" y="4200000"/>
            <a:ext cx="4800000" cy="9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6600" b="1">
                <a:solidFill>
                  <a:srgbClr val="F2D187"/>
                </a:solidFill>
                <a:latin typeface="Playfair Display Black"/>
                <a:ea typeface="Playfair Display Black"/>
              </a:rPr>
              <a:t>DeepSeek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900000" y="5350000"/>
            <a:ext cx="480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800">
                <a:solidFill>
                  <a:srgbClr val="B7B7B7"/>
                </a:solidFill>
                <a:latin typeface="Montserrat"/>
                <a:ea typeface="Montserrat"/>
              </a:rPr>
              <a:t>Китай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6500000" y="4200000"/>
            <a:ext cx="4800000" cy="9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6600" b="1">
                <a:solidFill>
                  <a:srgbClr val="F2D187"/>
                </a:solidFill>
                <a:latin typeface="Playfair Display Black"/>
                <a:ea typeface="Playfair Display Black"/>
              </a:rPr>
              <a:t>Qwen</a:t>
            </a:r>
          </a:p>
        </p:txBody>
      </p:sp>
      <p:sp>
        <p:nvSpPr>
          <p:cNvPr id="47" name="Text 47"/>
          <p:cNvSpPr txBox="1"/>
          <p:nvPr/>
        </p:nvSpPr>
        <p:spPr>
          <a:xfrm>
            <a:off x="6500000" y="5350000"/>
            <a:ext cx="480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800">
                <a:solidFill>
                  <a:srgbClr val="B7B7B7"/>
                </a:solidFill>
                <a:latin typeface="Montserrat"/>
                <a:ea typeface="Montserrat"/>
              </a:rPr>
              <a:t>Китай</a:t>
            </a:r>
          </a:p>
        </p:txBody>
      </p:sp>
      <p:pic>
        <p:nvPicPr>
          <p:cNvPr id="90" name="Gamler logo"/>
          <p:cNvPicPr/>
          <p:nvPr/>
        </p:nvPicPr>
        <p:blipFill>
          <a:blip r:embed="rId3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0" name="Speech tail 200"/>
          <p:cNvSpPr/>
          <p:nvPr/>
        </p:nvSpPr>
        <p:spPr>
          <a:xfrm rot="1800000">
            <a:off x="1216000" y="202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1" name="Speech bubble 200"/>
          <p:cNvSpPr txBox="1"/>
          <p:nvPr/>
        </p:nvSpPr>
        <p:spPr>
          <a:xfrm>
            <a:off x="200000" y="380000"/>
            <a:ext cx="2272000" cy="165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Автор игр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По порядку все заранее знают, что дальше. Скучно</a:t>
            </a:r>
          </a:p>
        </p:txBody>
      </p:sp>
      <p:sp>
        <p:nvSpPr>
          <p:cNvPr id="203" name="Speech tail 203"/>
          <p:cNvSpPr/>
          <p:nvPr/>
        </p:nvSpPr>
        <p:spPr>
          <a:xfrm rot="1800000">
            <a:off x="3596000" y="206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4" name="Speech bubble 203"/>
          <p:cNvSpPr txBox="1"/>
          <p:nvPr/>
        </p:nvSpPr>
        <p:spPr>
          <a:xfrm>
            <a:off x="2580000" y="420000"/>
            <a:ext cx="2272000" cy="165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Опытный ведущий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Пусть кубик решает: вопрос, картинка или задание</a:t>
            </a:r>
          </a:p>
        </p:txBody>
      </p:sp>
      <p:sp>
        <p:nvSpPr>
          <p:cNvPr id="206" name="Speech tail 206"/>
          <p:cNvSpPr/>
          <p:nvPr/>
        </p:nvSpPr>
        <p:spPr>
          <a:xfrm rot="1800000">
            <a:off x="5976000" y="194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7" name="Speech bubble 206"/>
          <p:cNvSpPr txBox="1"/>
          <p:nvPr/>
        </p:nvSpPr>
        <p:spPr>
          <a:xfrm>
            <a:off x="4960000" y="300000"/>
            <a:ext cx="2272000" cy="165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Скептик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Кубик? Это детская игра, а у нас серьёзный разговор</a:t>
            </a:r>
          </a:p>
        </p:txBody>
      </p:sp>
      <p:sp>
        <p:nvSpPr>
          <p:cNvPr id="209" name="Speech tail 209"/>
          <p:cNvSpPr/>
          <p:nvPr/>
        </p:nvSpPr>
        <p:spPr>
          <a:xfrm rot="1800000">
            <a:off x="8356000" y="206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0" name="Speech bubble 209"/>
          <p:cNvSpPr txBox="1"/>
          <p:nvPr/>
        </p:nvSpPr>
        <p:spPr>
          <a:xfrm>
            <a:off x="7340000" y="420000"/>
            <a:ext cx="2272000" cy="165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Новичок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Мне страшно отвечать на личное при чужих людях</a:t>
            </a:r>
          </a:p>
        </p:txBody>
      </p:sp>
      <p:sp>
        <p:nvSpPr>
          <p:cNvPr id="212" name="Speech tail 212"/>
          <p:cNvSpPr/>
          <p:nvPr/>
        </p:nvSpPr>
        <p:spPr>
          <a:xfrm rot="1800000">
            <a:off x="10736000" y="194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3" name="Speech bubble 212"/>
          <p:cNvSpPr txBox="1"/>
          <p:nvPr/>
        </p:nvSpPr>
        <p:spPr>
          <a:xfrm>
            <a:off x="9720000" y="300000"/>
            <a:ext cx="2272000" cy="165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Любитель настолок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Случай добавляет азарта, если правильно его использовать</a:t>
            </a:r>
          </a:p>
        </p:txBody>
      </p:sp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5" dur="500" fill="hold"/>
                                  <p:tgtEl>
                                    <p:spTgt spid="20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6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8" dur="500" fill="hold"/>
                                  <p:tgtEl>
                                    <p:spTgt spid="20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9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11" dur="500" fill="hold"/>
                                  <p:tgtEl>
                                    <p:spTgt spid="20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2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14" dur="500" fill="hold"/>
                                  <p:tgtEl>
                                    <p:spTgt spid="2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17" dur="500" fill="hold"/>
                                  <p:tgtEl>
                                    <p:spTgt spid="2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0" name="Speech tail 220"/>
          <p:cNvSpPr/>
          <p:nvPr/>
        </p:nvSpPr>
        <p:spPr>
          <a:xfrm rot="1800000">
            <a:off x="6080000" y="308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1" name="Speech bubble 220"/>
          <p:cNvSpPr txBox="1"/>
          <p:nvPr/>
        </p:nvSpPr>
        <p:spPr>
          <a:xfrm>
            <a:off x="700000" y="1900000"/>
            <a:ext cx="5100000" cy="118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Новичок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А если страшно отвечать, можно сказать «пропускаю»?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27" name="Backgro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  <p:sp>
        <p:nvSpPr>
          <p:cNvPr id="100028" name="Title"/>
          <p:cNvSpPr txBox="1"/>
          <p:nvPr/>
        </p:nvSpPr>
        <p:spPr>
          <a:xfrm>
            <a:off x="650000" y="520000"/>
            <a:ext cx="8200000" cy="1100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Тайные роли</a:t>
            </a:r>
          </a:p>
        </p:txBody>
      </p:sp>
      <p:sp>
        <p:nvSpPr>
          <p:cNvPr id="100029" name="Tail"/>
          <p:cNvSpPr/>
          <p:nvPr/>
        </p:nvSpPr>
        <p:spPr>
          <a:xfrm rot="10800000">
            <a:off x="5112000" y="2044800"/>
            <a:ext cx="252000" cy="216000"/>
          </a:xfrm>
          <a:prstGeom prst="triangle">
            <a:avLst/>
          </a:prstGeom>
          <a:solidFill>
            <a:srgbClr val="EBD7EB">
              <a:alpha val="96078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030" name="Bubble"/>
          <p:cNvSpPr/>
          <p:nvPr/>
        </p:nvSpPr>
        <p:spPr>
          <a:xfrm>
            <a:off x="4428000" y="1188000"/>
            <a:ext cx="3096000" cy="864000"/>
          </a:xfrm>
          <a:prstGeom prst="roundRect">
            <a:avLst/>
          </a:prstGeom>
          <a:solidFill>
            <a:srgbClr val="EBD7EB">
              <a:alpha val="96078"/>
            </a:srgbClr>
          </a:solidFill>
          <a:ln>
            <a:noFill/>
          </a:ln>
        </p:spPr>
        <p:txBody>
          <a:bodyPr/>
          <a:lstStyle/>
          <a:p>
            <a:r>
              <a:rPr lang="en-US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Королева</a:t>
            </a:r>
          </a:p>
          <a:p>
            <a:r>
              <a:rPr lang="en-US" sz="2000">
                <a:solidFill>
                  <a:srgbClr val="1A1410"/>
                </a:solidFill>
                <a:latin typeface="Montserrat"/>
                <a:ea typeface="Montserrat"/>
              </a:rPr>
              <a:t>Ответь без слова «потом»</a:t>
            </a:r>
          </a:p>
        </p:txBody>
      </p:sp>
      <p:pic>
        <p:nvPicPr>
          <p:cNvPr id="100031" name="Gamler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heet"/>
          <p:cNvPicPr/>
          <p:nvPr/>
        </p:nvPicPr>
        <p:blipFill>
          <a:blip r:embed="rId4"/>
          <a:stretch>
            <a:fillRect/>
          </a:stretch>
        </p:blipFill>
        <p:spPr>
          <a:xfrm>
            <a:off x="2280863" y="1311999"/>
            <a:ext cx="9534337" cy="4862769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40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Колода из 12 карт</a:t>
            </a:r>
          </a:p>
        </p:txBody>
      </p:sp>
      <p:pic>
        <p:nvPicPr>
          <p:cNvPr id="90" name="Gamler logo"/>
          <p:cNvPicPr/>
          <p:nvPr/>
        </p:nvPicPr>
        <p:blipFill>
          <a:blip r:embed="rId5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sc-17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Бланк игрока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Шестеро проверяют правила</a:t>
            </a:r>
          </a:p>
        </p:txBody>
      </p:sp>
      <p:sp>
        <p:nvSpPr>
          <p:cNvPr id="230" name="Speech tail 230"/>
          <p:cNvSpPr/>
          <p:nvPr/>
        </p:nvSpPr>
        <p:spPr>
          <a:xfrm rot="1800000">
            <a:off x="4780000" y="317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1" name="Speech bubble 230"/>
          <p:cNvSpPr txBox="1"/>
          <p:nvPr/>
        </p:nvSpPr>
        <p:spPr>
          <a:xfrm>
            <a:off x="850000" y="2250000"/>
            <a:ext cx="4000000" cy="92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Участник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Нас шестеро, а ролей три?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 dirty="0">
                <a:solidFill>
                  <a:srgbClr val="F2D187"/>
                </a:solidFill>
                <a:latin typeface="Playfair Display Black"/>
                <a:ea typeface="Playfair Display Black"/>
              </a:rPr>
              <a:t>Первые 10 минут ведущего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Репетиция голосом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21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White Rabbi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5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card8"/>
          <p:cNvPicPr/>
          <p:nvPr/>
        </p:nvPicPr>
        <p:blipFill>
          <a:blip r:embed="rId6"/>
          <a:stretch>
            <a:fillRect/>
          </a:stretch>
        </p:blipFill>
        <p:spPr>
          <a:xfrm>
            <a:off x="7500000" y="650000"/>
            <a:ext cx="3920000" cy="5486400"/>
          </a:xfrm>
          <a:prstGeom prst="rect">
            <a:avLst/>
          </a:prstGeom>
          <a:effectLst>
            <a:outerShdw blurRad="127000" dist="76200" dir="5400000">
              <a:srgbClr val="F2D187">
                <a:alpha val="42000"/>
              </a:srgbClr>
            </a:outerShdw>
          </a:effectLst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52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Карта с лестницей вниз</a:t>
            </a:r>
          </a:p>
        </p:txBody>
      </p:sp>
      <p:pic>
        <p:nvPicPr>
          <p:cNvPr id="90" name="Gamler logo"/>
          <p:cNvPicPr/>
          <p:nvPr/>
        </p:nvPicPr>
        <p:blipFill>
          <a:blip r:embed="rId7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  <p:sp>
        <p:nvSpPr>
          <p:cNvPr id="95" name="Panel 95"/>
          <p:cNvSpPr/>
          <p:nvPr/>
        </p:nvSpPr>
        <p:spPr>
          <a:xfrm>
            <a:off x="720000" y="4200000"/>
            <a:ext cx="900000" cy="900000"/>
          </a:xfrm>
          <a:prstGeom prst="rect">
            <a:avLst/>
          </a:prstGeom>
          <a:solidFill>
            <a:srgbClr val="F2D18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Text 96"/>
          <p:cNvSpPr txBox="1"/>
          <p:nvPr/>
        </p:nvSpPr>
        <p:spPr>
          <a:xfrm>
            <a:off x="1040000" y="4355000"/>
            <a:ext cx="42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spcAft>
                <a:spcPts val="900"/>
              </a:spcAft>
            </a:pPr>
            <a:r>
              <a:rPr lang="ru-RU" sz="4200" b="1">
                <a:solidFill>
                  <a:srgbClr val="09111E"/>
                </a:solidFill>
                <a:latin typeface="Playfair Display Black"/>
                <a:ea typeface="Playfair Display Black"/>
              </a:rPr>
              <a:t>▶</a:t>
            </a:r>
          </a:p>
        </p:txBody>
      </p:sp>
      <p:sp>
        <p:nvSpPr>
          <p:cNvPr id="97" name="Text 97"/>
          <p:cNvSpPr txBox="1"/>
          <p:nvPr/>
        </p:nvSpPr>
        <p:spPr>
          <a:xfrm>
            <a:off x="1840000" y="4465000"/>
            <a:ext cx="35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200">
                <a:solidFill>
                  <a:srgbClr val="FFFFFF"/>
                </a:solidFill>
                <a:latin typeface="Montserrat"/>
                <a:ea typeface="Montserrat"/>
              </a:rPr>
              <a:t>Ответ участницы</a:t>
            </a:r>
          </a:p>
        </p:txBody>
      </p:sp>
      <p:pic>
        <p:nvPicPr>
          <p:cNvPr id="99" name="audio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alphaModFix amt="0"/>
          </a:blip>
          <a:stretch>
            <a:fillRect/>
          </a:stretch>
        </p:blipFill>
        <p:spPr>
          <a:xfrm>
            <a:off x="720000" y="4200000"/>
            <a:ext cx="900000" cy="9000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35200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  <p:audi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9"/>
                </p:tgtEl>
              </p:cMediaNode>
            </p:audio>
          </p:childTnLst>
        </p:cTn>
      </p:par>
    </p:tnLst>
  </p:timing>
</p:sld>
</file>

<file path=ppt/slides/slide22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White Rabbi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5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Лена или Аня?</a:t>
            </a:r>
          </a:p>
        </p:txBody>
      </p:sp>
      <p:pic>
        <p:nvPicPr>
          <p:cNvPr id="90" name="Gamler logo"/>
          <p:cNvPicPr/>
          <p:nvPr/>
        </p:nvPicPr>
        <p:blipFill>
          <a:blip r:embed="rId6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  <p:sp>
        <p:nvSpPr>
          <p:cNvPr id="95" name="Panel 95"/>
          <p:cNvSpPr/>
          <p:nvPr/>
        </p:nvSpPr>
        <p:spPr>
          <a:xfrm>
            <a:off x="720000" y="4200000"/>
            <a:ext cx="900000" cy="900000"/>
          </a:xfrm>
          <a:prstGeom prst="rect">
            <a:avLst/>
          </a:prstGeom>
          <a:solidFill>
            <a:srgbClr val="F2D18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Text 96"/>
          <p:cNvSpPr txBox="1"/>
          <p:nvPr/>
        </p:nvSpPr>
        <p:spPr>
          <a:xfrm>
            <a:off x="1040000" y="4355000"/>
            <a:ext cx="42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>
              <a:spcAft>
                <a:spcPts val="900"/>
              </a:spcAft>
            </a:pPr>
            <a:r>
              <a:rPr lang="ru-RU" sz="4200" b="1">
                <a:solidFill>
                  <a:srgbClr val="09111E"/>
                </a:solidFill>
                <a:latin typeface="Playfair Display Black"/>
                <a:ea typeface="Playfair Display Black"/>
              </a:rPr>
              <a:t>▶</a:t>
            </a:r>
          </a:p>
        </p:txBody>
      </p:sp>
      <p:sp>
        <p:nvSpPr>
          <p:cNvPr id="97" name="Text 97"/>
          <p:cNvSpPr txBox="1"/>
          <p:nvPr/>
        </p:nvSpPr>
        <p:spPr>
          <a:xfrm>
            <a:off x="1840000" y="4465000"/>
            <a:ext cx="35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200">
                <a:solidFill>
                  <a:srgbClr val="FFFFFF"/>
                </a:solidFill>
                <a:latin typeface="Montserrat"/>
                <a:ea typeface="Montserrat"/>
              </a:rPr>
              <a:t>Фрагмент репетиции</a:t>
            </a:r>
          </a:p>
        </p:txBody>
      </p:sp>
      <p:pic>
        <p:nvPicPr>
          <p:cNvPr id="99" name="audio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alphaModFix amt="0"/>
          </a:blip>
          <a:stretch>
            <a:fillRect/>
          </a:stretch>
        </p:blipFill>
        <p:spPr>
          <a:xfrm>
            <a:off x="720000" y="4200000"/>
            <a:ext cx="900000" cy="9000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7700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  <p:audi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9"/>
                </p:tgtEl>
              </p:cMediaNode>
            </p:audio>
          </p:childTnLst>
        </p:cTn>
      </p:par>
    </p:tnLst>
  </p:timing>
</p:sld>
</file>

<file path=ppt/slides/slide23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White Rabbi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5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Разбор репетиции</a:t>
            </a:r>
          </a:p>
        </p:txBody>
      </p:sp>
      <p:sp>
        <p:nvSpPr>
          <p:cNvPr id="240" name="Speech tail 240"/>
          <p:cNvSpPr/>
          <p:nvPr/>
        </p:nvSpPr>
        <p:spPr>
          <a:xfrm rot="1800000">
            <a:off x="4180000" y="313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1" name="Speech bubble 240"/>
          <p:cNvSpPr txBox="1"/>
          <p:nvPr/>
        </p:nvSpPr>
        <p:spPr>
          <a:xfrm>
            <a:off x="650000" y="2150000"/>
            <a:ext cx="3900000" cy="98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Разбор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"Понимаю" закрыло разговор</a:t>
            </a:r>
          </a:p>
        </p:txBody>
      </p:sp>
      <p:pic>
        <p:nvPicPr>
          <p:cNvPr id="90" name="Gamler logo"/>
          <p:cNvPicPr/>
          <p:nvPr/>
        </p:nvPicPr>
        <p:blipFill>
          <a:blip r:embed="rId6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  <p:sp>
        <p:nvSpPr>
          <p:cNvPr id="100002" name="PlayPanel"/>
          <p:cNvSpPr/>
          <p:nvPr/>
        </p:nvSpPr>
        <p:spPr>
          <a:xfrm>
            <a:off x="648000" y="3744000"/>
            <a:ext cx="900000" cy="900000"/>
          </a:xfrm>
          <a:prstGeom prst="rect">
            <a:avLst/>
          </a:prstGeom>
          <a:solidFill>
            <a:srgbClr val="F2D18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003" name="PlayIcon"/>
          <p:cNvSpPr txBox="1"/>
          <p:nvPr/>
        </p:nvSpPr>
        <p:spPr>
          <a:xfrm>
            <a:off x="648000" y="3744000"/>
            <a:ext cx="900000" cy="90000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en-US" sz="4200" b="1">
                <a:solidFill>
                  <a:srgbClr val="09111E"/>
                </a:solidFill>
                <a:latin typeface="Playfair Display Black"/>
                <a:ea typeface="Playfair Display Black"/>
              </a:rPr>
              <a:t>▶</a:t>
            </a:r>
          </a:p>
        </p:txBody>
      </p:sp>
      <p:sp>
        <p:nvSpPr>
          <p:cNvPr id="100004" name="PlayCaption"/>
          <p:cNvSpPr txBox="1"/>
          <p:nvPr/>
        </p:nvSpPr>
        <p:spPr>
          <a:xfrm>
            <a:off x="1728000" y="3960000"/>
            <a:ext cx="3960000" cy="432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>Разбор</a:t>
            </a:r>
          </a:p>
        </p:txBody>
      </p:sp>
      <p:pic>
        <p:nvPicPr>
          <p:cNvPr id="100006" name="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8000" y="3744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9500" fill="hold"/>
                                        <p:tgtEl>
                                          <p:spTgt spid="1000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000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sc-method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0016" name="DocTitle"/>
          <p:cNvSpPr txBox="1"/>
          <p:nvPr/>
        </p:nvSpPr>
        <p:spPr>
          <a:xfrm>
            <a:off x="1548000" y="3240000"/>
            <a:ext cx="3168000" cy="86400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b="1">
                <a:solidFill>
                  <a:srgbClr val="3B2A18"/>
                </a:solidFill>
                <a:latin typeface="Playfair Display Black"/>
                <a:ea typeface="Playfair Display Black"/>
              </a:rPr>
              <a:t>Методичка</a:t>
            </a:r>
          </a:p>
          <a:p>
            <a:pPr>
              <a:lnSpc>
                <a:spcPct val="120000"/>
              </a:lnSpc>
            </a:pPr>
            <a:r>
              <a:rPr lang="en-US" sz="2000" b="1">
                <a:solidFill>
                  <a:srgbClr val="3B2A18"/>
                </a:solidFill>
                <a:latin typeface="Playfair Display Black"/>
                <a:ea typeface="Playfair Display Black"/>
              </a:rPr>
              <a:t>для ведущего</a:t>
            </a:r>
          </a:p>
        </p:txBody>
      </p:sp>
      <p:sp>
        <p:nvSpPr>
          <p:cNvPr id="100017" name="DocLeft"/>
          <p:cNvSpPr txBox="1"/>
          <p:nvPr/>
        </p:nvSpPr>
        <p:spPr>
          <a:xfrm>
            <a:off x="1548000" y="4140000"/>
            <a:ext cx="3096000" cy="129600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1050" b="0">
                <a:solidFill>
                  <a:srgbClr val="3B2A18"/>
                </a:solidFill>
                <a:latin typeface="Montserrat"/>
                <a:ea typeface="Montserrat"/>
              </a:rPr>
              <a:t>1. Подготовка: плитки, карты, кубик, роли</a:t>
            </a:r>
          </a:p>
          <a:p>
            <a:pPr>
              <a:lnSpc>
                <a:spcPct val="120000"/>
              </a:lnSpc>
            </a:pPr>
            <a:r>
              <a:rPr lang="en-US" sz="1050" b="0">
                <a:solidFill>
                  <a:srgbClr val="3B2A18"/>
                </a:solidFill>
                <a:latin typeface="Montserrat"/>
                <a:ea typeface="Montserrat"/>
              </a:rPr>
              <a:t>2. Приветствие: «Сегодня я ведущий. Как вас зовут?»</a:t>
            </a:r>
          </a:p>
          <a:p>
            <a:pPr>
              <a:lnSpc>
                <a:spcPct val="120000"/>
              </a:lnSpc>
            </a:pPr>
            <a:r>
              <a:rPr lang="en-US" sz="1050" b="0">
                <a:solidFill>
                  <a:srgbClr val="3B2A18"/>
                </a:solidFill>
                <a:latin typeface="Montserrat"/>
                <a:ea typeface="Montserrat"/>
              </a:rPr>
              <a:t>3. Безопасность: «Правильных ответов нет. Можно пропустить»</a:t>
            </a:r>
          </a:p>
        </p:txBody>
      </p:sp>
      <p:sp>
        <p:nvSpPr>
          <p:cNvPr id="100018" name="DocRight"/>
          <p:cNvSpPr txBox="1"/>
          <p:nvPr/>
        </p:nvSpPr>
        <p:spPr>
          <a:xfrm>
            <a:off x="5616000" y="1872000"/>
            <a:ext cx="3096000" cy="388800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4. Решение: «Выберите то, что давно откладываете»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5. Кубик: 1–2 вопрос, 3–4 картинка, 5–6 задание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6. Первое место: открыть карту-картинку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7. Ход игрока: бросок и ответ 1–2 минуты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8. Уточнение: «Что вы боитесь потерять?»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9. Запись: причина и маленький шаг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10. Роли: один раз за игру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11. Переход: новая карта, новое место</a:t>
            </a:r>
          </a:p>
          <a:p>
            <a:pPr>
              <a:lnSpc>
                <a:spcPct val="135000"/>
              </a:lnSpc>
            </a:pPr>
            <a:r>
              <a:rPr lang="en-US" sz="1100" b="0">
                <a:solidFill>
                  <a:srgbClr val="3B2A18"/>
                </a:solidFill>
                <a:latin typeface="Montserrat"/>
                <a:ea typeface="Montserrat"/>
              </a:rPr>
              <a:t>12. Финал: Суд и шаг на неделю</a:t>
            </a:r>
          </a:p>
        </p:txBody>
      </p:sp>
      <p:sp>
        <p:nvSpPr>
          <p:cNvPr id="100019" name="Gaps"/>
          <p:cNvSpPr txBox="1"/>
          <p:nvPr/>
        </p:nvSpPr>
        <p:spPr>
          <a:xfrm>
            <a:off x="9828000" y="1908000"/>
            <a:ext cx="1836000" cy="1404000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 sz="1300" b="1">
                <a:solidFill>
                  <a:srgbClr val="7A1E1E"/>
                </a:solidFill>
                <a:latin typeface="Playfair Display Black"/>
                <a:ea typeface="Playfair Display Black"/>
              </a:rPr>
              <a:t>Пробелы</a:t>
            </a:r>
          </a:p>
          <a:p>
            <a:pPr>
              <a:lnSpc>
                <a:spcPct val="115000"/>
              </a:lnSpc>
            </a:pPr>
            <a:r>
              <a:rPr lang="en-US" sz="900" b="0">
                <a:solidFill>
                  <a:srgbClr val="7A1E1E"/>
                </a:solidFill>
                <a:latin typeface="Montserrat"/>
                <a:ea typeface="Montserrat"/>
              </a:rPr>
              <a:t>Если участник плачет?</a:t>
            </a:r>
          </a:p>
          <a:p>
            <a:pPr>
              <a:lnSpc>
                <a:spcPct val="115000"/>
              </a:lnSpc>
            </a:pPr>
            <a:r>
              <a:rPr lang="en-US" sz="900" b="0">
                <a:solidFill>
                  <a:srgbClr val="7A1E1E"/>
                </a:solidFill>
                <a:latin typeface="Montserrat"/>
                <a:ea typeface="Montserrat"/>
              </a:rPr>
              <a:t>Не хочет называть решение?</a:t>
            </a:r>
          </a:p>
          <a:p>
            <a:pPr>
              <a:lnSpc>
                <a:spcPct val="115000"/>
              </a:lnSpc>
            </a:pPr>
            <a:r>
              <a:rPr lang="en-US" sz="900" b="0">
                <a:solidFill>
                  <a:srgbClr val="7A1E1E"/>
                </a:solidFill>
                <a:latin typeface="Montserrat"/>
                <a:ea typeface="Montserrat"/>
              </a:rPr>
              <a:t>Как напомнить про шаг?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Как готовилось это выступление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0039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40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41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White Rabbi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sc-trailer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0021" name="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50000" y="522000"/>
            <a:ext cx="6732000" cy="36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22000" fill="hold"/>
                                        <p:tgtEl>
                                          <p:spTgt spid="1000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000">
                <p:cTn id="7" fill="hold" display="0">
                  <p:stCondLst>
                    <p:cond delay="indefinite"/>
                  </p:stCondLst>
                </p:cTn>
                <p:tgtEl>
                  <p:spTgt spid="100021"/>
                </p:tgtEl>
              </p:cMediaNode>
            </p:video>
          </p:childTnLst>
        </p:cTn>
      </p:par>
    </p:tnLst>
  </p:timing>
</p:sld>
</file>

<file path=ppt/slides/slide30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White Rabbi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sc-32-transition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5976000" y="360000"/>
            <a:ext cx="5544000" cy="86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3800" b="1">
                <a:solidFill>
                  <a:srgbClr val="F2D187"/>
                </a:solidFill>
                <a:latin typeface="Playfair Display Black"/>
                <a:ea typeface="Playfair Display Black"/>
              </a:rPr>
              <a:t>Голосовое после игры</a:t>
            </a:r>
          </a:p>
        </p:txBody>
      </p:sp>
      <p:pic>
        <p:nvPicPr>
          <p:cNvPr id="90" name="Gamler logo"/>
          <p:cNvPicPr/>
          <p:nvPr/>
        </p:nvPicPr>
        <p:blipFill>
          <a:blip r:embed="rId6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  <p:sp>
        <p:nvSpPr>
          <p:cNvPr id="95" name="Panel 95"/>
          <p:cNvSpPr/>
          <p:nvPr/>
        </p:nvSpPr>
        <p:spPr>
          <a:xfrm>
            <a:off x="6408000" y="1404000"/>
            <a:ext cx="900000" cy="900000"/>
          </a:xfrm>
          <a:prstGeom prst="rect">
            <a:avLst/>
          </a:prstGeom>
          <a:solidFill>
            <a:srgbClr val="F2D18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Text 96"/>
          <p:cNvSpPr txBox="1"/>
          <p:nvPr/>
        </p:nvSpPr>
        <p:spPr>
          <a:xfrm>
            <a:off x="6408000" y="140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spcAft>
                <a:spcPts val="900"/>
              </a:spcAft>
            </a:pPr>
            <a:r>
              <a:rPr lang="ru-RU" sz="4200" b="1">
                <a:solidFill>
                  <a:srgbClr val="09111E"/>
                </a:solidFill>
                <a:latin typeface="Playfair Display Black"/>
                <a:ea typeface="Playfair Display Black"/>
              </a:rPr>
              <a:t>▶</a:t>
            </a:r>
          </a:p>
        </p:txBody>
      </p:sp>
      <p:sp>
        <p:nvSpPr>
          <p:cNvPr id="97" name="Text 97"/>
          <p:cNvSpPr txBox="1"/>
          <p:nvPr/>
        </p:nvSpPr>
        <p:spPr>
          <a:xfrm>
            <a:off x="7488000" y="1638000"/>
            <a:ext cx="396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200">
                <a:solidFill>
                  <a:srgbClr val="FFFFFF"/>
                </a:solidFill>
                <a:latin typeface="Montserrat"/>
                <a:ea typeface="Montserrat"/>
              </a:rPr>
              <a:t>Первые 30 секунд</a:t>
            </a:r>
          </a:p>
        </p:txBody>
      </p:sp>
      <p:sp>
        <p:nvSpPr>
          <p:cNvPr id="100000" name="ColA"/>
          <p:cNvSpPr txBox="1"/>
          <p:nvPr/>
        </p:nvSpPr>
        <p:spPr>
          <a:xfrm>
            <a:off x="6408000" y="2592000"/>
            <a:ext cx="2592000" cy="1512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800" b="1">
                <a:solidFill>
                  <a:srgbClr val="F2D187"/>
                </a:solidFill>
                <a:latin typeface="Playfair Display Black"/>
                <a:ea typeface="Playfair Display Black"/>
              </a:rPr>
              <a:t>Письмо участникам</a:t>
            </a:r>
          </a:p>
          <a:p>
            <a:r>
              <a:rPr lang="en-US" sz="1600">
                <a:solidFill>
                  <a:srgbClr val="FFFFFF"/>
                </a:solidFill>
                <a:latin typeface="Montserrat"/>
                <a:ea typeface="Montserrat"/>
              </a:rPr>
              <a:t>Спасибо за вечер</a:t>
            </a:r>
          </a:p>
          <a:p>
            <a:r>
              <a:rPr lang="en-US" sz="1600">
                <a:solidFill>
                  <a:srgbClr val="FFFFFF"/>
                </a:solidFill>
                <a:latin typeface="Montserrat"/>
                <a:ea typeface="Montserrat"/>
              </a:rPr>
              <a:t>Шаг на неделю</a:t>
            </a:r>
          </a:p>
          <a:p>
            <a:r>
              <a:rPr lang="en-US" sz="1600">
                <a:solidFill>
                  <a:srgbClr val="FFFFFF"/>
                </a:solidFill>
                <a:latin typeface="Montserrat"/>
                <a:ea typeface="Montserrat"/>
              </a:rPr>
              <a:t>Следующая встреча</a:t>
            </a:r>
          </a:p>
        </p:txBody>
      </p:sp>
      <p:sp>
        <p:nvSpPr>
          <p:cNvPr id="100001" name="ColB"/>
          <p:cNvSpPr txBox="1"/>
          <p:nvPr/>
        </p:nvSpPr>
        <p:spPr>
          <a:xfrm>
            <a:off x="9144000" y="2592000"/>
            <a:ext cx="2592000" cy="15120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800" b="1">
                <a:solidFill>
                  <a:srgbClr val="F2D187"/>
                </a:solidFill>
                <a:latin typeface="Playfair Display Black"/>
                <a:ea typeface="Playfair Display Black"/>
              </a:rPr>
              <a:t>Заметки ведущему</a:t>
            </a:r>
          </a:p>
          <a:p>
            <a:r>
              <a:rPr lang="en-US" sz="1600">
                <a:solidFill>
                  <a:srgbClr val="FFFFFF"/>
                </a:solidFill>
                <a:latin typeface="Montserrat"/>
                <a:ea typeface="Montserrat"/>
              </a:rPr>
              <a:t>Роли путали</a:t>
            </a:r>
          </a:p>
          <a:p>
            <a:r>
              <a:rPr lang="en-US" sz="1600">
                <a:solidFill>
                  <a:srgbClr val="FFFFFF"/>
                </a:solidFill>
                <a:latin typeface="Montserrat"/>
                <a:ea typeface="Montserrat"/>
              </a:rPr>
              <a:t>Чаепитие затянулось</a:t>
            </a:r>
          </a:p>
          <a:p>
            <a:r>
              <a:rPr lang="en-US" sz="1600">
                <a:solidFill>
                  <a:srgbClr val="FFFFFF"/>
                </a:solidFill>
                <a:latin typeface="Montserrat"/>
                <a:ea typeface="Montserrat"/>
              </a:rPr>
              <a:t>Сделать бланк</a:t>
            </a:r>
          </a:p>
        </p:txBody>
      </p:sp>
      <p:pic>
        <p:nvPicPr>
          <p:cNvPr id="100020" name="audi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08000" y="1404000"/>
            <a:ext cx="900000" cy="9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31000" fill="hold"/>
                                        <p:tgtEl>
                                          <p:spTgt spid="1000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  <p:audi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0020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Честно: это не игра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20000" y="2550000"/>
            <a:ext cx="520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2400">
                <a:solidFill>
                  <a:srgbClr val="FFFFFF"/>
                </a:solidFill>
                <a:latin typeface="Montserrat"/>
                <a:ea typeface="Montserrat"/>
              </a:rPr>
              <a:t>Как делать игры по-настоящему: к Екатерине Черных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>
            <a:hlinkClick r:id="rId4"/>
          </p:cNvPr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  <a:hlinkClick r:id="rId4"/>
              </a:rPr>
              <a:t>Назовите тему,</a:t>
            </a:r>
          </a:p>
          <a:p>
            <a:pPr algn="l">
              <a:spcAft>
                <a:spcPts val="900"/>
              </a:spcAft>
            </a:pPr>
            <a:r>
              <a:rPr lang="ru-RU" sz="4800" b="1">
                <a:solidFill>
                  <a:srgbClr val="F2D187"/>
                </a:solidFill>
                <a:latin typeface="Playfair Display Black"/>
                <a:ea typeface="Playfair Display Black"/>
                <a:hlinkClick r:id="rId4"/>
              </a:rPr>
              <a:t>получите карту</a:t>
            </a:r>
          </a:p>
        </p:txBody>
      </p:sp>
      <p:pic>
        <p:nvPicPr>
          <p:cNvPr id="90" name="Gamler logo"/>
          <p:cNvPicPr/>
          <p:nvPr/>
        </p:nvPicPr>
        <p:blipFill>
          <a:blip r:embed="rId5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0" name="Speech tail 250"/>
          <p:cNvSpPr/>
          <p:nvPr/>
        </p:nvSpPr>
        <p:spPr>
          <a:xfrm rot="1800000">
            <a:off x="4680000" y="157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1" name="Speech bubble 250"/>
          <p:cNvSpPr txBox="1"/>
          <p:nvPr/>
        </p:nvSpPr>
        <p:spPr>
          <a:xfrm>
            <a:off x="3600000" y="750000"/>
            <a:ext cx="2400000" cy="82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Вопрос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Это бездушно?</a:t>
            </a:r>
          </a:p>
        </p:txBody>
      </p:sp>
      <p:sp>
        <p:nvSpPr>
          <p:cNvPr id="253" name="Speech tail 253"/>
          <p:cNvSpPr/>
          <p:nvPr/>
        </p:nvSpPr>
        <p:spPr>
          <a:xfrm rot="1800000">
            <a:off x="7280000" y="202000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4" name="Speech bubble 253"/>
          <p:cNvSpPr txBox="1"/>
          <p:nvPr/>
        </p:nvSpPr>
        <p:spPr>
          <a:xfrm>
            <a:off x="6350000" y="1200000"/>
            <a:ext cx="2100000" cy="82000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Вопрос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Это сложно?</a:t>
            </a:r>
          </a:p>
        </p:txBody>
      </p:sp>
      <p:sp>
        <p:nvSpPr>
          <p:cNvPr id="256" name="Speech tail 256"/>
          <p:cNvSpPr/>
          <p:nvPr/>
        </p:nvSpPr>
        <p:spPr>
          <a:xfrm rot="1800000">
            <a:off x="9880000" y="1570250"/>
            <a:ext cx="240000" cy="250000"/>
          </a:xfrm>
          <a:prstGeom prst="triangle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7" name="Speech bubble 256"/>
          <p:cNvSpPr txBox="1"/>
          <p:nvPr/>
        </p:nvSpPr>
        <p:spPr>
          <a:xfrm>
            <a:off x="8950000" y="650000"/>
            <a:ext cx="2100000" cy="920250"/>
          </a:xfrm>
          <a:prstGeom prst="roundRect">
            <a:avLst/>
          </a:prstGeom>
          <a:solidFill>
            <a:srgbClr val="F5EBD7">
              <a:alpha val="92000"/>
            </a:srgbClr>
          </a:solidFill>
          <a:ln>
            <a:noFill/>
          </a:ln>
        </p:spPr>
        <p:txBody>
          <a:bodyPr wrap="square" lIns="150000" tIns="100000" rIns="150000" bIns="80000"/>
          <a:lstStyle/>
          <a:p>
            <a:pPr>
              <a:spcAft>
                <a:spcPts val="350"/>
              </a:spcAft>
            </a:pPr>
            <a:r>
              <a:rPr lang="ru-RU" sz="1300">
                <a:solidFill>
                  <a:srgbClr val="8A6A2F"/>
                </a:solidFill>
                <a:latin typeface="Playfair Display Medium"/>
                <a:ea typeface="Playfair Display Medium"/>
              </a:rPr>
              <a:t>Вопрос</a:t>
            </a:r>
          </a:p>
          <a:p>
            <a:r>
              <a:rPr lang="ru-RU" sz="1600">
                <a:solidFill>
                  <a:srgbClr val="1A1410"/>
                </a:solidFill>
                <a:latin typeface="Montserrat"/>
                <a:ea typeface="Montserrat"/>
              </a:rPr>
              <a:t>Сколько это стоит?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91" name="Text 91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5" dur="500" fill="hold"/>
                                  <p:tgtEl>
                                    <p:spTgt spid="25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6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8" dur="500" fill="hold"/>
                                  <p:tgtEl>
                                    <p:spTgt spid="25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9" presetID="10" presetClass="entr" presetSubtype="0" fill="hold" nodeType="clickEffect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animEffect transition="in" filter="fade">
                                <p:cBhvr additive="base">
                                  <p:cTn id="11" dur="500" fill="hold"/>
                                  <p:tgtEl>
                                    <p:spTgt spid="25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33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  <p:sp>
        <p:nvSpPr>
          <p:cNvPr id="100034" name="TextBox 1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l"/>
            <a:r>
              <a:rPr lang="en-US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Начать можно</a:t>
            </a:r>
          </a:p>
          <a:p>
            <a:pPr algn="l"/>
            <a:r>
              <a:rPr lang="en-US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сегодня</a:t>
            </a:r>
          </a:p>
        </p:txBody>
      </p:sp>
      <p:sp>
        <p:nvSpPr>
          <p:cNvPr id="100035" name="TextBox 2"/>
          <p:cNvSpPr txBox="1"/>
          <p:nvPr/>
        </p:nvSpPr>
        <p:spPr>
          <a:xfrm>
            <a:off x="720000" y="2550000"/>
            <a:ext cx="5200000" cy="12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l"/>
            <a:r>
              <a:rPr lang="en-US" sz="2400">
                <a:solidFill>
                  <a:srgbClr val="FFFFFF"/>
                </a:solidFill>
                <a:latin typeface="Montserrat"/>
                <a:ea typeface="Montserrat"/>
              </a:rPr>
              <a:t>Без VPN и зарубежной карты</a:t>
            </a:r>
          </a:p>
          <a:p>
            <a:pPr algn="l"/>
            <a:r>
              <a:rPr lang="en-US" sz="2400">
                <a:solidFill>
                  <a:srgbClr val="FFFFFF"/>
                </a:solidFill>
                <a:latin typeface="Montserrat"/>
                <a:ea typeface="Montserrat"/>
              </a:rPr>
              <a:t>Бесплатно, в обычном чате</a:t>
            </a:r>
          </a:p>
        </p:txBody>
      </p:sp>
      <p:pic>
        <p:nvPicPr>
          <p:cNvPr id="100036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sp>
        <p:nvSpPr>
          <p:cNvPr id="100037" name="TextBox 3"/>
          <p:cNvSpPr txBox="1"/>
          <p:nvPr/>
        </p:nvSpPr>
        <p:spPr>
          <a:xfrm>
            <a:off x="650000" y="6370000"/>
            <a:ext cx="5000000" cy="2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l"/>
            <a:r>
              <a:rPr lang="en-US" sz="1000">
                <a:solidFill>
                  <a:srgbClr val="B7B7B7"/>
                </a:solidFill>
                <a:latin typeface="Montserrat"/>
                <a:ea typeface="Montserrat"/>
              </a:rPr>
              <a:t>Дмитрий Медведев · @medvedevda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hite Rabbit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/>
          <p:cNvPicPr/>
          <p:nvPr/>
        </p:nvPicPr>
        <p:blipFill>
          <a:blip r:embed="rId3"/>
          <a:srcRect t="15625"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 20"/>
          <p:cNvSpPr txBox="1"/>
          <p:nvPr/>
        </p:nvSpPr>
        <p:spPr>
          <a:xfrm>
            <a:off x="650000" y="520000"/>
            <a:ext cx="9000000" cy="2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spcAft>
                <a:spcPts val="900"/>
              </a:spcAft>
            </a:pPr>
            <a:r>
              <a:rPr lang="ru-RU" sz="4400" b="1">
                <a:solidFill>
                  <a:srgbClr val="F2D187"/>
                </a:solidFill>
                <a:latin typeface="Playfair Display Black"/>
                <a:ea typeface="Playfair Display Black"/>
              </a:rPr>
              <a:t>Передаю слово</a:t>
            </a:r>
          </a:p>
          <a:p>
            <a:pPr algn="l">
              <a:spcAft>
                <a:spcPts val="900"/>
              </a:spcAft>
            </a:pPr>
            <a:r>
              <a:rPr lang="ru-RU" sz="4400" b="1">
                <a:solidFill>
                  <a:srgbClr val="F2D187"/>
                </a:solidFill>
                <a:latin typeface="Playfair Display Black"/>
                <a:ea typeface="Playfair Display Black"/>
              </a:rPr>
              <a:t>Екатерине Черных</a:t>
            </a:r>
          </a:p>
        </p:txBody>
      </p:sp>
      <p:pic>
        <p:nvPicPr>
          <p:cNvPr id="90" name="Gamler logo"/>
          <p:cNvPicPr/>
          <p:nvPr/>
        </p:nvPicPr>
        <p:blipFill>
          <a:blip r:embed="rId4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3" name="TextBox 1"/>
          <p:cNvSpPr txBox="1"/>
          <p:nvPr/>
        </p:nvSpPr>
        <p:spPr>
          <a:xfrm>
            <a:off x="650000" y="520000"/>
            <a:ext cx="6800000" cy="20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l"/>
            <a:r>
              <a:rPr lang="en-US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Дмитрий</a:t>
            </a:r>
          </a:p>
          <a:p>
            <a:pPr algn="l"/>
            <a:r>
              <a:rPr lang="en-US" sz="4800" b="1">
                <a:solidFill>
                  <a:srgbClr val="F2D187"/>
                </a:solidFill>
                <a:latin typeface="Playfair Display Black"/>
                <a:ea typeface="Playfair Display Black"/>
              </a:rPr>
              <a:t>Медведев</a:t>
            </a:r>
          </a:p>
        </p:txBody>
      </p:sp>
      <p:sp>
        <p:nvSpPr>
          <p:cNvPr id="100044" name="TextBox 2"/>
          <p:cNvSpPr txBox="1"/>
          <p:nvPr/>
        </p:nvSpPr>
        <p:spPr>
          <a:xfrm>
            <a:off x="720000" y="2550000"/>
            <a:ext cx="6000000" cy="360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l"/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>Telegram: @medvedevda</a:t>
            </a:r>
          </a:p>
          <a:p>
            <a:pPr algn="l"/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>Телефон, MAX, WhatsApp:</a:t>
            </a:r>
          </a:p>
          <a:p>
            <a:pPr algn="l"/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>+7 962 542-42-42</a:t>
            </a:r>
          </a:p>
          <a:p>
            <a:pPr algn="l"/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/>
            </a:r>
          </a:p>
          <a:p>
            <a:pPr algn="l"/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>Атма · atma.company</a:t>
            </a:r>
          </a:p>
          <a:p>
            <a:pPr algn="l"/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>Атмагуру · atmaguru.online</a:t>
            </a:r>
          </a:p>
          <a:p>
            <a:pPr algn="l"/>
            <a:r>
              <a:rPr lang="en-US" sz="2200">
                <a:solidFill>
                  <a:srgbClr val="FFFFFF"/>
                </a:solidFill>
                <a:latin typeface="Montserrat"/>
                <a:ea typeface="Montserrat"/>
              </a:rPr>
              <a:t>Гамлер · gamler.online</a:t>
            </a:r>
          </a:p>
        </p:txBody>
      </p:sp>
      <p:pic>
        <p:nvPicPr>
          <p:cNvPr id="100045" name="Picture 2"/>
          <p:cNvPicPr>
            <a:picLocks noChangeAspect="1"/>
          </p:cNvPicPr>
          <p:nvPr/>
        </p:nvPicPr>
        <p:blipFill>
          <a:blip r:embed="Rbfcf131c659a4661"/>
          <a:stretch>
            <a:fillRect/>
          </a:stretch>
        </p:blipFill>
        <p:spPr>
          <a:xfrm>
            <a:off x="11232000" y="288000"/>
            <a:ext cx="504000" cy="504000"/>
          </a:xfrm>
          <a:prstGeom prst="rect">
            <a:avLst/>
          </a:prstGeom>
        </p:spPr>
      </p:pic>
      <p:pic>
        <p:nvPicPr>
          <p:cNvPr id="100046" name="Picture 2"/>
          <p:cNvPicPr>
            <a:picLocks noChangeAspect="1"/>
          </p:cNvPicPr>
          <p:nvPr/>
        </p:nvPicPr>
        <p:blipFill>
          <a:blip r:embed="R476bdc2d684f4000"/>
          <a:stretch>
            <a:fillRect/>
          </a:stretch>
        </p:blipFill>
        <p:spPr>
          <a:xfrm>
            <a:off x="7200000" y="540000"/>
            <a:ext cx="3686400" cy="576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4109</Words>
  <Application>Microsoft Macintosh PowerPoint</Application>
  <PresentationFormat>Широкоэкранный</PresentationFormat>
  <Paragraphs>372</Paragraphs>
  <Slides>35</Slides>
  <Notes>35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Playfair Display Medium</vt:lpstr>
      <vt:lpstr>Montserrat</vt:lpstr>
      <vt:lpstr>Calibri</vt:lpstr>
      <vt:lpstr>Playfair Display Black</vt:lpstr>
      <vt:lpstr>Arial</vt:lpstr>
      <vt:lpstr>Simple Light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Dmitry Medvedev</cp:lastModifiedBy>
  <cp:revision>2</cp:revision>
  <dcterms:modified xsi:type="dcterms:W3CDTF">2026-09-30T11:26:55Z</dcterms:modified>
</cp: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OfficeCLI.Version">
    <vt:lpwstr>1.0.152</vt:lpwstr>
  </op:property>
  <op:property fmtid="{D5CDD505-2E9C-101B-9397-08002B2CF9AE}" pid="3" name="OfficeCLI.LastModified">
    <vt:lpwstr>2026-09-30T11:37:53Z</vt:lpwstr>
  </op:property>
</op:Properties>
</file>